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8" r:id="rId2"/>
    <p:sldId id="264" r:id="rId3"/>
    <p:sldId id="257" r:id="rId4"/>
    <p:sldId id="265" r:id="rId5"/>
    <p:sldId id="26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092"/>
    <p:restoredTop sz="96327"/>
  </p:normalViewPr>
  <p:slideViewPr>
    <p:cSldViewPr snapToGrid="0" snapToObjects="1">
      <p:cViewPr>
        <p:scale>
          <a:sx n="67" d="100"/>
          <a:sy n="67" d="100"/>
        </p:scale>
        <p:origin x="1328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548A20-C9EA-0E4A-B1E2-C3BC89BFDF11}" type="datetimeFigureOut">
              <a:rPr lang="en-US" smtClean="0"/>
              <a:t>8/9/22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7E0CFF-E5B0-1245-B699-625D6BE09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173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7E0CFF-E5B0-1245-B699-625D6BE09A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251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D837D-CEE3-A8F1-9BEB-4F432F7473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DA4E3-AD2D-6B6C-81FB-1B0FD4CFEC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606C1-AAC5-D60F-13DD-B14C82335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9908C-5520-084D-BBCB-566E4F0E2C5F}" type="datetime1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7B766-A165-BB75-A469-88DDEB27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E220F-00B7-57D9-FE26-E40A45E05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58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A236A-836D-7A0D-9CC0-26FB4F492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E04804-8003-E4AE-20DF-714102F03A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50A17-A1AC-49EC-59DF-999ACF7C9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5132-5ED3-0B4D-B341-1F8CA6A7B891}" type="datetime1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8D256-89CD-7B89-90DB-9F4E21897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2C9DF-9B91-3E1E-7432-886778F96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1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8F7EFA-30B2-4647-04D1-5BCF6B180A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C9F32-3726-441C-D14F-20F00AE20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9317-E7D2-E105-0DDE-71D1DDBDC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EE23-455A-0348-8372-1F1ACCAFAA15}" type="datetime1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5B899-8DDC-2C4C-CBC8-377E5A4B4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326C0-53A5-2988-95DA-B6760D22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220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F3404-0F2B-4051-ACDB-32660F4BE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1B8A0-51B8-DA64-246A-E1232E791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C526B-65C5-A987-AC6D-EE0B511A5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1AB24-BF09-DD42-8B45-E2F0C85BBA1D}" type="datetime1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3FAF6-A717-26E5-EA37-B49C2C96E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36A33-1BEA-D3CE-76C9-3107ACAAF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775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70BB9-FCD8-FC97-27AE-18E5FC89A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EAA955-CE82-CE13-660C-BB90FED7A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61A17-DFA8-C655-173E-ECC3126BE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21E26-A165-9443-9913-379E86FB214E}" type="datetime1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6C126-93C7-BEDB-5A7E-D3B3E083C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585D7-55C0-AC42-62B0-CDE41ABC7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82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DA3DA-65D7-8DC3-202B-C347FF5F0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DBA28-3822-1A5A-C351-AD07ED1A09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84F9B-A4DB-65F0-EBB4-EF3DB568F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A176A-372A-4B6E-02EE-6637ACCE8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6AAB5-CD7E-2641-BEDF-CE0A95FD11C5}" type="datetime1">
              <a:rPr lang="en-US" smtClean="0"/>
              <a:t>8/9/22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093CB9-0185-152E-4E9E-FF7DE05B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76763-CA56-959D-234C-F9C7CCD77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071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5AC7E-52B6-BD9B-2325-12BDA7042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EBBCD-7E40-6925-7086-4B646031E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F76EC8-2EAB-3B40-B418-D358BB93A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62681E-696F-9E59-F958-8B5EF9793A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FCC8EB-09AE-CA11-6E3F-E54676D282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3CB3A-EEC1-AA74-8E82-EF318812A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A3B4F-01DE-A445-92B8-AFEF8EBFCF27}" type="datetime1">
              <a:rPr lang="en-US" smtClean="0"/>
              <a:t>8/9/22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751A6B-B2DC-C2D7-DED0-581D097FF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0B849A-347B-C039-890E-DF2A1B7DA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701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ABAFA-B045-5D25-DD65-C82CE319D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B10271-1018-C7F6-3C46-32BAFF7EC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7A1CE-EDCB-6340-8748-28D4AFF3DDE8}" type="datetime1">
              <a:rPr lang="en-US" smtClean="0"/>
              <a:t>8/9/22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31200A-81D6-62ED-1696-01DE9594F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8DD00F-90D9-2B56-5AC6-3DB8F780D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5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8CF16C-1D29-DE63-0183-4D3F9D67C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7C0A-185D-B241-9131-07203A81B01D}" type="datetime1">
              <a:rPr lang="en-US" smtClean="0"/>
              <a:t>8/9/22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26422-353D-DC99-923E-C9C8842A3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F8B16-875E-DE95-347F-BE6D2D377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4AF88-C3AA-E49A-36E2-391992E3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E1460-C3B8-2345-77FD-3BF092EA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7AE55D-5192-8342-5339-833BBDAB3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C222BD-2A09-214E-58E9-CE1A13854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F8B8-DA44-744B-ACF0-D1BFAE5D1BA6}" type="datetime1">
              <a:rPr lang="en-US" smtClean="0"/>
              <a:t>8/9/22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F9AD39-A425-72A3-928E-F3A401477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271B9-E8EE-6770-FA80-10FA074D7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615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2335-FF79-178D-3E0C-C50C7FE1F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AB794A-0149-6EB5-BC62-4E5797A8F7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506991-AFE7-CA9F-ED5B-7FB0B9F641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374803-8B1B-4151-3727-BA3180128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5E19-7512-E642-A10E-64742300A145}" type="datetime1">
              <a:rPr lang="en-US" smtClean="0"/>
              <a:t>8/9/22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A43271-C26D-730C-D841-AA4ED6F37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C94E4-4080-1F84-B262-167895DDF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014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800A5E-D2C3-81BC-44F6-9F6593420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ACCC17-4276-AA67-62F9-60FEF0631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C4379-3287-135C-8AC8-66AB0AEDF5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5720B-4D4C-2147-BCCA-FC6160E7123B}" type="datetime1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C572A6-0473-7AAA-B6E5-45C94F1FD9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4EE98-979E-ADB8-A244-487F7E5CA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2AFEF-A101-7D45-A6CF-EA118E07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gif"/><Relationship Id="rId10" Type="http://schemas.openxmlformats.org/officeDocument/2006/relationships/image" Target="../media/image13.png"/><Relationship Id="rId4" Type="http://schemas.openxmlformats.org/officeDocument/2006/relationships/image" Target="../media/image4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saghapour-bokeh-test-example-w7iblm.streamlitapp.com/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1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4.png"/><Relationship Id="rId9" Type="http://schemas.openxmlformats.org/officeDocument/2006/relationships/hyperlink" Target="https://drive.google.com/file/d/1lXn-eNnwNZo5b9NEFDxwtORwrvyRrJkf/view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2A51E-13CE-0F18-C377-556A3CC1E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2AFEF-A101-7D45-A6CF-EA118E07B539}" type="slidenum">
              <a:rPr lang="en-US" sz="1400" smtClean="0">
                <a:solidFill>
                  <a:schemeClr val="bg1"/>
                </a:solidFill>
              </a:rPr>
              <a:t>1</a:t>
            </a:fld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10" name="Content Placeholder 9" descr="A picture containing icon&#10;&#10;Description automatically generated">
            <a:extLst>
              <a:ext uri="{FF2B5EF4-FFF2-40B4-BE49-F238E27FC236}">
                <a16:creationId xmlns:a16="http://schemas.microsoft.com/office/drawing/2014/main" id="{EA40BF5D-4362-843C-900F-165B325735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553700" y="964447"/>
            <a:ext cx="1600200" cy="1577127"/>
          </a:xfrm>
        </p:spPr>
      </p:pic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765638C-D6EB-4D59-8773-DF7E30C5E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8337"/>
            <a:ext cx="9955116" cy="55213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D86E940-8954-660F-D361-170827817BE3}"/>
              </a:ext>
            </a:extLst>
          </p:cNvPr>
          <p:cNvSpPr txBox="1"/>
          <p:nvPr/>
        </p:nvSpPr>
        <p:spPr>
          <a:xfrm>
            <a:off x="9505950" y="4416224"/>
            <a:ext cx="2647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have we built?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have we built?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MedvAIsor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15D68B-6852-B9DE-6E90-1EB5AB316863}"/>
              </a:ext>
            </a:extLst>
          </p:cNvPr>
          <p:cNvSpPr txBox="1"/>
          <p:nvPr/>
        </p:nvSpPr>
        <p:spPr>
          <a:xfrm>
            <a:off x="9601200" y="0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| Introduction</a:t>
            </a:r>
          </a:p>
        </p:txBody>
      </p:sp>
    </p:spTree>
    <p:extLst>
      <p:ext uri="{BB962C8B-B14F-4D97-AF65-F5344CB8AC3E}">
        <p14:creationId xmlns:p14="http://schemas.microsoft.com/office/powerpoint/2010/main" val="332192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2A51E-13CE-0F18-C377-556A3CC1E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2009" y="6442849"/>
            <a:ext cx="2743200" cy="365125"/>
          </a:xfrm>
        </p:spPr>
        <p:txBody>
          <a:bodyPr/>
          <a:lstStyle/>
          <a:p>
            <a:fld id="{5FD2AFEF-A101-7D45-A6CF-EA118E07B539}" type="slidenum">
              <a:rPr lang="en-US" sz="1400" smtClean="0">
                <a:solidFill>
                  <a:schemeClr val="bg1"/>
                </a:solidFill>
              </a:rPr>
              <a:t>2</a:t>
            </a:fld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7F83E1B3-2D0D-5EAE-1E94-F08FA1DD1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745" y="3220298"/>
            <a:ext cx="8905953" cy="320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D18481-3356-9C19-B8DC-F6FC65EDD47F}"/>
              </a:ext>
            </a:extLst>
          </p:cNvPr>
          <p:cNvSpPr txBox="1"/>
          <p:nvPr/>
        </p:nvSpPr>
        <p:spPr>
          <a:xfrm>
            <a:off x="5391150" y="6347599"/>
            <a:ext cx="3467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have we built?</a:t>
            </a:r>
          </a:p>
        </p:txBody>
      </p:sp>
      <p:pic>
        <p:nvPicPr>
          <p:cNvPr id="14" name="Picture 13" descr="Table&#10;&#10;Description automatically generated">
            <a:extLst>
              <a:ext uri="{FF2B5EF4-FFF2-40B4-BE49-F238E27FC236}">
                <a16:creationId xmlns:a16="http://schemas.microsoft.com/office/drawing/2014/main" id="{F0843F49-DB82-2A2E-179C-54D644624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702"/>
            <a:ext cx="8039850" cy="322029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15958F33-48CA-D013-D86A-E34D18B6A2FA}"/>
              </a:ext>
            </a:extLst>
          </p:cNvPr>
          <p:cNvSpPr/>
          <p:nvPr/>
        </p:nvSpPr>
        <p:spPr>
          <a:xfrm>
            <a:off x="6400800" y="4819650"/>
            <a:ext cx="1104900" cy="1080929"/>
          </a:xfrm>
          <a:prstGeom prst="ellipse">
            <a:avLst/>
          </a:prstGeom>
          <a:solidFill>
            <a:schemeClr val="accent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310B79-8946-B39F-8285-F3033D15925C}"/>
              </a:ext>
            </a:extLst>
          </p:cNvPr>
          <p:cNvSpPr/>
          <p:nvPr/>
        </p:nvSpPr>
        <p:spPr>
          <a:xfrm>
            <a:off x="9500733" y="3429000"/>
            <a:ext cx="1162050" cy="1181100"/>
          </a:xfrm>
          <a:prstGeom prst="ellipse">
            <a:avLst/>
          </a:prstGeom>
          <a:solidFill>
            <a:schemeClr val="accent1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Chart, box and whisker chart&#10;&#10;Description automatically generated">
            <a:extLst>
              <a:ext uri="{FF2B5EF4-FFF2-40B4-BE49-F238E27FC236}">
                <a16:creationId xmlns:a16="http://schemas.microsoft.com/office/drawing/2014/main" id="{781DF284-1AC0-1922-E84F-73549C4D2B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9709" y="946330"/>
            <a:ext cx="5905500" cy="2254918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BB62EC8E-0B81-0133-03FE-781CCE54A291}"/>
              </a:ext>
            </a:extLst>
          </p:cNvPr>
          <p:cNvSpPr/>
          <p:nvPr/>
        </p:nvSpPr>
        <p:spPr>
          <a:xfrm>
            <a:off x="8362950" y="4169026"/>
            <a:ext cx="1194933" cy="212474"/>
          </a:xfrm>
          <a:prstGeom prst="roundRect">
            <a:avLst/>
          </a:prstGeom>
          <a:solidFill>
            <a:schemeClr val="accent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0CBB9B-2CAA-EE70-097D-55D3D489EEBE}"/>
              </a:ext>
            </a:extLst>
          </p:cNvPr>
          <p:cNvSpPr txBox="1"/>
          <p:nvPr/>
        </p:nvSpPr>
        <p:spPr>
          <a:xfrm>
            <a:off x="5942059" y="5786279"/>
            <a:ext cx="3792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Recommendations are based on predictive modeling.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BDBA01-C21F-D157-6E76-6E7090AB4D6F}"/>
              </a:ext>
            </a:extLst>
          </p:cNvPr>
          <p:cNvSpPr txBox="1"/>
          <p:nvPr/>
        </p:nvSpPr>
        <p:spPr>
          <a:xfrm>
            <a:off x="0" y="3467100"/>
            <a:ext cx="3124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web Application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B0579956-F4A2-7013-4983-FCF44D3FB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590970"/>
              </p:ext>
            </p:extLst>
          </p:nvPr>
        </p:nvGraphicFramePr>
        <p:xfrm>
          <a:off x="188302" y="4149229"/>
          <a:ext cx="2744685" cy="21507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97548">
                  <a:extLst>
                    <a:ext uri="{9D8B030D-6E8A-4147-A177-3AD203B41FA5}">
                      <a16:colId xmlns:a16="http://schemas.microsoft.com/office/drawing/2014/main" val="1415378003"/>
                    </a:ext>
                  </a:extLst>
                </a:gridCol>
                <a:gridCol w="476250">
                  <a:extLst>
                    <a:ext uri="{9D8B030D-6E8A-4147-A177-3AD203B41FA5}">
                      <a16:colId xmlns:a16="http://schemas.microsoft.com/office/drawing/2014/main" val="4039405293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2743952497"/>
                    </a:ext>
                  </a:extLst>
                </a:gridCol>
                <a:gridCol w="383800">
                  <a:extLst>
                    <a:ext uri="{9D8B030D-6E8A-4147-A177-3AD203B41FA5}">
                      <a16:colId xmlns:a16="http://schemas.microsoft.com/office/drawing/2014/main" val="1220595113"/>
                    </a:ext>
                  </a:extLst>
                </a:gridCol>
                <a:gridCol w="548937">
                  <a:extLst>
                    <a:ext uri="{9D8B030D-6E8A-4147-A177-3AD203B41FA5}">
                      <a16:colId xmlns:a16="http://schemas.microsoft.com/office/drawing/2014/main" val="402836225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 grid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Literature-based Threshold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GDSC-based Threshold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122304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GBM-drugs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Min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Max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Min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Max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15700564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Bortezomib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2.30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3.00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-5.55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-5.16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245134459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Carmustine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5.77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6.22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5.51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70669796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Crizotinib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1.55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1.55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3.37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3.67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84944275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Gefitinib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2.15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2.77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3.35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3.79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23470327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Temozolomide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2.65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6.48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5.68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6.54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276319341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Teniposide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1.77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1.77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4552454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Topotecan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1.10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1.10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-0.88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0.25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586171684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A25CFF87-822B-9FBD-E269-51FC9C24EF71}"/>
              </a:ext>
            </a:extLst>
          </p:cNvPr>
          <p:cNvSpPr txBox="1"/>
          <p:nvPr/>
        </p:nvSpPr>
        <p:spPr>
          <a:xfrm>
            <a:off x="263789" y="3799694"/>
            <a:ext cx="2627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Thresholds for screening</a:t>
            </a:r>
          </a:p>
        </p:txBody>
      </p:sp>
      <p:pic>
        <p:nvPicPr>
          <p:cNvPr id="25" name="Content Placeholder 18">
            <a:extLst>
              <a:ext uri="{FF2B5EF4-FFF2-40B4-BE49-F238E27FC236}">
                <a16:creationId xmlns:a16="http://schemas.microsoft.com/office/drawing/2014/main" id="{32A66003-D3E1-5881-4047-A82F64A075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rcRect/>
          <a:stretch/>
        </p:blipFill>
        <p:spPr>
          <a:xfrm>
            <a:off x="941774" y="100340"/>
            <a:ext cx="8171957" cy="2997200"/>
          </a:xfr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AB1572C-6EA5-9ACD-94F6-64F492F3B7A0}"/>
              </a:ext>
            </a:extLst>
          </p:cNvPr>
          <p:cNvSpPr/>
          <p:nvPr/>
        </p:nvSpPr>
        <p:spPr>
          <a:xfrm>
            <a:off x="7855111" y="471904"/>
            <a:ext cx="3323771" cy="67514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Drawback of In-vivo &amp; In-vitro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12ACA1A-894A-F190-9174-0F7EFCDA067A}"/>
              </a:ext>
            </a:extLst>
          </p:cNvPr>
          <p:cNvSpPr/>
          <p:nvPr/>
        </p:nvSpPr>
        <p:spPr>
          <a:xfrm>
            <a:off x="-1291" y="975898"/>
            <a:ext cx="2002971" cy="86926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In-vivo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 Expensive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 Time Consuming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3- Strictly Regulated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CF34088-EA10-4D05-AF68-23EE1EEF8067}"/>
              </a:ext>
            </a:extLst>
          </p:cNvPr>
          <p:cNvSpPr/>
          <p:nvPr/>
        </p:nvSpPr>
        <p:spPr>
          <a:xfrm>
            <a:off x="8852696" y="1314866"/>
            <a:ext cx="2845008" cy="121296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In-vitro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 Relatively less expensive</a:t>
            </a:r>
            <a:b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 Relatively less time consuming</a:t>
            </a:r>
            <a:b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3- Less regulated and has more control over experiments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1897D84-C966-6A5A-641B-DA4D35EB25CC}"/>
              </a:ext>
            </a:extLst>
          </p:cNvPr>
          <p:cNvSpPr/>
          <p:nvPr/>
        </p:nvSpPr>
        <p:spPr>
          <a:xfrm>
            <a:off x="3660357" y="2839200"/>
            <a:ext cx="3323771" cy="675141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In-silico is a viable option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63B793-CEEB-AB89-794E-C4924DD6ECC4}"/>
              </a:ext>
            </a:extLst>
          </p:cNvPr>
          <p:cNvSpPr txBox="1"/>
          <p:nvPr/>
        </p:nvSpPr>
        <p:spPr>
          <a:xfrm>
            <a:off x="8858250" y="0"/>
            <a:ext cx="3390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 | S/w Created</a:t>
            </a:r>
          </a:p>
        </p:txBody>
      </p:sp>
    </p:spTree>
    <p:extLst>
      <p:ext uri="{BB962C8B-B14F-4D97-AF65-F5344CB8AC3E}">
        <p14:creationId xmlns:p14="http://schemas.microsoft.com/office/powerpoint/2010/main" val="372559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5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28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 animBg="1"/>
      <p:bldP spid="16" grpId="0" animBg="1"/>
      <p:bldP spid="19" grpId="0" animBg="1"/>
      <p:bldP spid="20" grpId="0"/>
      <p:bldP spid="21" grpId="0"/>
      <p:bldP spid="21" grpId="1"/>
      <p:bldP spid="23" grpId="0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6EB3E93-D180-1A3C-C67A-A714F1E75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745" y="3220298"/>
            <a:ext cx="8905953" cy="320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93A4D23-2226-15BC-B260-AA3061C7975E}"/>
              </a:ext>
            </a:extLst>
          </p:cNvPr>
          <p:cNvSpPr/>
          <p:nvPr/>
        </p:nvSpPr>
        <p:spPr>
          <a:xfrm>
            <a:off x="3097745" y="5810250"/>
            <a:ext cx="2007655" cy="571500"/>
          </a:xfrm>
          <a:prstGeom prst="roundRect">
            <a:avLst/>
          </a:prstGeom>
          <a:solidFill>
            <a:schemeClr val="accent6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B7B0F5-6A26-3316-A454-32C251497F87}"/>
              </a:ext>
            </a:extLst>
          </p:cNvPr>
          <p:cNvSpPr/>
          <p:nvPr/>
        </p:nvSpPr>
        <p:spPr>
          <a:xfrm>
            <a:off x="3097745" y="5105400"/>
            <a:ext cx="2007655" cy="571500"/>
          </a:xfrm>
          <a:prstGeom prst="roundRect">
            <a:avLst/>
          </a:prstGeom>
          <a:solidFill>
            <a:schemeClr val="accent6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806E893-9E3A-EC3D-4C31-23B03A0E1B89}"/>
              </a:ext>
            </a:extLst>
          </p:cNvPr>
          <p:cNvSpPr/>
          <p:nvPr/>
        </p:nvSpPr>
        <p:spPr>
          <a:xfrm>
            <a:off x="3097745" y="4324350"/>
            <a:ext cx="2007655" cy="571500"/>
          </a:xfrm>
          <a:prstGeom prst="roundRect">
            <a:avLst/>
          </a:prstGeom>
          <a:solidFill>
            <a:schemeClr val="accent6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2A51E-13CE-0F18-C377-556A3CC1E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2009" y="6442849"/>
            <a:ext cx="2743200" cy="365125"/>
          </a:xfrm>
        </p:spPr>
        <p:txBody>
          <a:bodyPr/>
          <a:lstStyle/>
          <a:p>
            <a:fld id="{5FD2AFEF-A101-7D45-A6CF-EA118E07B539}" type="slidenum">
              <a:rPr lang="en-US" sz="1400" smtClean="0">
                <a:solidFill>
                  <a:schemeClr val="bg1"/>
                </a:solidFill>
              </a:rPr>
              <a:t>3</a:t>
            </a:fld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8615AC-25BF-7C4D-DB82-643716E786B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88302" y="152401"/>
            <a:ext cx="2909443" cy="4337099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4CA717C-0AEC-FF07-3252-6830D36E721B}"/>
              </a:ext>
            </a:extLst>
          </p:cNvPr>
          <p:cNvSpPr/>
          <p:nvPr/>
        </p:nvSpPr>
        <p:spPr>
          <a:xfrm>
            <a:off x="4983827" y="3714750"/>
            <a:ext cx="883573" cy="571500"/>
          </a:xfrm>
          <a:prstGeom prst="roundRect">
            <a:avLst/>
          </a:prstGeom>
          <a:solidFill>
            <a:schemeClr val="accent6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75E7DF78-A4B4-8861-3A69-0D25A11F7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486450"/>
              </p:ext>
            </p:extLst>
          </p:nvPr>
        </p:nvGraphicFramePr>
        <p:xfrm>
          <a:off x="3355205" y="903980"/>
          <a:ext cx="5481590" cy="22401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318">
                  <a:extLst>
                    <a:ext uri="{9D8B030D-6E8A-4147-A177-3AD203B41FA5}">
                      <a16:colId xmlns:a16="http://schemas.microsoft.com/office/drawing/2014/main" val="1706991160"/>
                    </a:ext>
                  </a:extLst>
                </a:gridCol>
                <a:gridCol w="1096318">
                  <a:extLst>
                    <a:ext uri="{9D8B030D-6E8A-4147-A177-3AD203B41FA5}">
                      <a16:colId xmlns:a16="http://schemas.microsoft.com/office/drawing/2014/main" val="2302955549"/>
                    </a:ext>
                  </a:extLst>
                </a:gridCol>
                <a:gridCol w="1096318">
                  <a:extLst>
                    <a:ext uri="{9D8B030D-6E8A-4147-A177-3AD203B41FA5}">
                      <a16:colId xmlns:a16="http://schemas.microsoft.com/office/drawing/2014/main" val="1802124144"/>
                    </a:ext>
                  </a:extLst>
                </a:gridCol>
                <a:gridCol w="1096318">
                  <a:extLst>
                    <a:ext uri="{9D8B030D-6E8A-4147-A177-3AD203B41FA5}">
                      <a16:colId xmlns:a16="http://schemas.microsoft.com/office/drawing/2014/main" val="783526039"/>
                    </a:ext>
                  </a:extLst>
                </a:gridCol>
                <a:gridCol w="1096318">
                  <a:extLst>
                    <a:ext uri="{9D8B030D-6E8A-4147-A177-3AD203B41FA5}">
                      <a16:colId xmlns:a16="http://schemas.microsoft.com/office/drawing/2014/main" val="1495135471"/>
                    </a:ext>
                  </a:extLst>
                </a:gridCol>
              </a:tblGrid>
              <a:tr h="373353">
                <a:tc>
                  <a:txBody>
                    <a:bodyPr/>
                    <a:lstStyle/>
                    <a:p>
                      <a:r>
                        <a:rPr lang="en-US" dirty="0"/>
                        <a:t>BRCA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KIRC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GBM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608452"/>
                  </a:ext>
                </a:extLst>
              </a:tr>
              <a:tr h="373353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0…..0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818045"/>
                  </a:ext>
                </a:extLst>
              </a:tr>
              <a:tr h="373353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0…..0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166049"/>
                  </a:ext>
                </a:extLst>
              </a:tr>
              <a:tr h="373353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0…..0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307520"/>
                  </a:ext>
                </a:extLst>
              </a:tr>
              <a:tr h="373353"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1…..0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6593927"/>
                  </a:ext>
                </a:extLst>
              </a:tr>
              <a:tr h="373353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0…..0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354669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407AD82-FCD3-FC0B-98E9-F16993E6E54E}"/>
              </a:ext>
            </a:extLst>
          </p:cNvPr>
          <p:cNvSpPr txBox="1"/>
          <p:nvPr/>
        </p:nvSpPr>
        <p:spPr>
          <a:xfrm>
            <a:off x="4152900" y="534648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hot Coding of 31 Cancer types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741D0A-7D0C-7DD8-3808-307A1B38FA81}"/>
              </a:ext>
            </a:extLst>
          </p:cNvPr>
          <p:cNvSpPr txBox="1"/>
          <p:nvPr/>
        </p:nvSpPr>
        <p:spPr>
          <a:xfrm>
            <a:off x="361950" y="4714875"/>
            <a:ext cx="1905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657 Genes based on Cancer Gene Census, obtained From COSMIC database</a:t>
            </a:r>
          </a:p>
        </p:txBody>
      </p:sp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47BB71F8-DD5B-37A5-7742-D67D1346DE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7745" y="19051"/>
            <a:ext cx="2529410" cy="8762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1B015CD-0BB5-8256-E7DC-38D5D7AF620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49455" y="2661485"/>
            <a:ext cx="2137934" cy="977065"/>
          </a:xfrm>
          <a:prstGeom prst="rect">
            <a:avLst/>
          </a:prstGeom>
        </p:spPr>
      </p:pic>
      <p:pic>
        <p:nvPicPr>
          <p:cNvPr id="22" name="Picture 2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B957601-3304-C48D-72F8-C0BED3DB9B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923" y="3657600"/>
            <a:ext cx="3124200" cy="647700"/>
          </a:xfrm>
          <a:prstGeom prst="rect">
            <a:avLst/>
          </a:prstGeom>
        </p:spPr>
      </p:pic>
      <p:pic>
        <p:nvPicPr>
          <p:cNvPr id="24" name="Picture 23" descr="A picture containing chart&#10;&#10;Description automatically generated">
            <a:extLst>
              <a:ext uri="{FF2B5EF4-FFF2-40B4-BE49-F238E27FC236}">
                <a16:creationId xmlns:a16="http://schemas.microsoft.com/office/drawing/2014/main" id="{0E879590-D893-DC6C-9B90-582E10AD9C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57145" y="800385"/>
            <a:ext cx="3007702" cy="280959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D383022-355A-146C-313B-AFDB2DB193A9}"/>
              </a:ext>
            </a:extLst>
          </p:cNvPr>
          <p:cNvSpPr txBox="1"/>
          <p:nvPr/>
        </p:nvSpPr>
        <p:spPr>
          <a:xfrm>
            <a:off x="4983827" y="6347599"/>
            <a:ext cx="3588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have we built?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EF899A-C313-0429-C237-ACF48B723045}"/>
              </a:ext>
            </a:extLst>
          </p:cNvPr>
          <p:cNvSpPr/>
          <p:nvPr/>
        </p:nvSpPr>
        <p:spPr>
          <a:xfrm>
            <a:off x="6429374" y="4884616"/>
            <a:ext cx="1057275" cy="985872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B93A00-1A03-E8DA-A289-FC38CF83CC0F}"/>
              </a:ext>
            </a:extLst>
          </p:cNvPr>
          <p:cNvSpPr txBox="1"/>
          <p:nvPr/>
        </p:nvSpPr>
        <p:spPr>
          <a:xfrm>
            <a:off x="5962443" y="5834618"/>
            <a:ext cx="3588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model was built with 80% Pan-cancer data, with 10-fold cross-validation.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16004012-08BC-7FC7-0A94-DE133846A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349" y="3307842"/>
            <a:ext cx="2362200" cy="130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5C6C633-D9CF-696F-8DEB-CFA314B21AB9}"/>
              </a:ext>
            </a:extLst>
          </p:cNvPr>
          <p:cNvSpPr txBox="1"/>
          <p:nvPr/>
        </p:nvSpPr>
        <p:spPr>
          <a:xfrm>
            <a:off x="8515350" y="0"/>
            <a:ext cx="381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| Methodology | Results</a:t>
            </a:r>
          </a:p>
        </p:txBody>
      </p:sp>
    </p:spTree>
    <p:extLst>
      <p:ext uri="{BB962C8B-B14F-4D97-AF65-F5344CB8AC3E}">
        <p14:creationId xmlns:p14="http://schemas.microsoft.com/office/powerpoint/2010/main" val="76130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8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9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0" grpId="0" animBg="1"/>
      <p:bldP spid="10" grpId="1" animBg="1"/>
      <p:bldP spid="9" grpId="0" animBg="1"/>
      <p:bldP spid="9" grpId="1" animBg="1"/>
      <p:bldP spid="12" grpId="0" animBg="1"/>
      <p:bldP spid="12" grpId="1" animBg="1"/>
      <p:bldP spid="15" grpId="0"/>
      <p:bldP spid="15" grpId="1"/>
      <p:bldP spid="16" grpId="0"/>
      <p:bldP spid="16" grpId="1"/>
      <p:bldP spid="25" grpId="0"/>
      <p:bldP spid="26" grpId="0" animBg="1"/>
      <p:bldP spid="26" grpId="1" animBg="1"/>
      <p:bldP spid="27" grpId="0"/>
      <p:bldP spid="2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2A51E-13CE-0F18-C377-556A3CC1E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2009" y="6442849"/>
            <a:ext cx="2743200" cy="365125"/>
          </a:xfrm>
        </p:spPr>
        <p:txBody>
          <a:bodyPr/>
          <a:lstStyle/>
          <a:p>
            <a:fld id="{5FD2AFEF-A101-7D45-A6CF-EA118E07B539}" type="slidenum">
              <a:rPr lang="en-US" sz="1400" smtClean="0">
                <a:solidFill>
                  <a:schemeClr val="bg1"/>
                </a:solidFill>
              </a:rPr>
              <a:t>4</a:t>
            </a:fld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2911FE3-2E75-13AD-7307-98666990E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745" y="3220298"/>
            <a:ext cx="8905953" cy="320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18A3AEA-EB25-2FD0-C785-7F74256188E7}"/>
              </a:ext>
            </a:extLst>
          </p:cNvPr>
          <p:cNvSpPr txBox="1"/>
          <p:nvPr/>
        </p:nvSpPr>
        <p:spPr>
          <a:xfrm>
            <a:off x="4983827" y="6347599"/>
            <a:ext cx="3588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have we built?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D70F33B4-9996-BC01-C2E6-BAFD71CB1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550" y="50026"/>
            <a:ext cx="54229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ED72D957-CA55-CC9B-A4AB-E7A2BD276B3B}"/>
              </a:ext>
            </a:extLst>
          </p:cNvPr>
          <p:cNvSpPr/>
          <p:nvPr/>
        </p:nvSpPr>
        <p:spPr>
          <a:xfrm>
            <a:off x="6350571" y="4794707"/>
            <a:ext cx="1219200" cy="1143000"/>
          </a:xfrm>
          <a:prstGeom prst="ellipse">
            <a:avLst/>
          </a:pr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D32ABCD-6166-25CE-15C8-055F6A5B3F55}"/>
              </a:ext>
            </a:extLst>
          </p:cNvPr>
          <p:cNvSpPr/>
          <p:nvPr/>
        </p:nvSpPr>
        <p:spPr>
          <a:xfrm>
            <a:off x="7550721" y="1543050"/>
            <a:ext cx="1612329" cy="335776"/>
          </a:xfrm>
          <a:prstGeom prst="roundRect">
            <a:avLst/>
          </a:prstGeom>
          <a:solidFill>
            <a:schemeClr val="accent1">
              <a:alpha val="3623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61AB5CA-1463-37B1-9E73-DBD3C4EB8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1596723"/>
              </p:ext>
            </p:extLst>
          </p:nvPr>
        </p:nvGraphicFramePr>
        <p:xfrm>
          <a:off x="177294" y="519226"/>
          <a:ext cx="5422899" cy="4876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31544">
                  <a:extLst>
                    <a:ext uri="{9D8B030D-6E8A-4147-A177-3AD203B41FA5}">
                      <a16:colId xmlns:a16="http://schemas.microsoft.com/office/drawing/2014/main" val="1741002462"/>
                    </a:ext>
                  </a:extLst>
                </a:gridCol>
                <a:gridCol w="696162">
                  <a:extLst>
                    <a:ext uri="{9D8B030D-6E8A-4147-A177-3AD203B41FA5}">
                      <a16:colId xmlns:a16="http://schemas.microsoft.com/office/drawing/2014/main" val="421420011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3826329255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467215096"/>
                    </a:ext>
                  </a:extLst>
                </a:gridCol>
                <a:gridCol w="495300">
                  <a:extLst>
                    <a:ext uri="{9D8B030D-6E8A-4147-A177-3AD203B41FA5}">
                      <a16:colId xmlns:a16="http://schemas.microsoft.com/office/drawing/2014/main" val="3156833770"/>
                    </a:ext>
                  </a:extLst>
                </a:gridCol>
                <a:gridCol w="933450">
                  <a:extLst>
                    <a:ext uri="{9D8B030D-6E8A-4147-A177-3AD203B41FA5}">
                      <a16:colId xmlns:a16="http://schemas.microsoft.com/office/drawing/2014/main" val="3027298555"/>
                    </a:ext>
                  </a:extLst>
                </a:gridCol>
                <a:gridCol w="894843">
                  <a:extLst>
                    <a:ext uri="{9D8B030D-6E8A-4147-A177-3AD203B41FA5}">
                      <a16:colId xmlns:a16="http://schemas.microsoft.com/office/drawing/2014/main" val="3725484500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endParaRPr lang="en-US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MAE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MSE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RMSE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R2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RMSLE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MAPE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9267380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7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0.77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7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7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7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0.85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7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7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1.31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97699626"/>
                  </a:ext>
                </a:extLst>
              </a:tr>
            </a:tbl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49DE3283-514B-E2FD-914C-F7A582274F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94" y="1353983"/>
            <a:ext cx="4425753" cy="194581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375D5F9-1E7A-57B4-3F45-B0F7DCE1E2EB}"/>
              </a:ext>
            </a:extLst>
          </p:cNvPr>
          <p:cNvSpPr txBox="1"/>
          <p:nvPr/>
        </p:nvSpPr>
        <p:spPr>
          <a:xfrm>
            <a:off x="2254250" y="149532"/>
            <a:ext cx="363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of Test data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6990D7F-B392-FEB3-222A-4CFFBF0289F6}"/>
              </a:ext>
            </a:extLst>
          </p:cNvPr>
          <p:cNvSpPr/>
          <p:nvPr/>
        </p:nvSpPr>
        <p:spPr>
          <a:xfrm>
            <a:off x="7093324" y="2507828"/>
            <a:ext cx="2202879" cy="322524"/>
          </a:xfrm>
          <a:prstGeom prst="round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F22CC80-3E3A-106D-B01D-3FFA49A72B6F}"/>
              </a:ext>
            </a:extLst>
          </p:cNvPr>
          <p:cNvSpPr/>
          <p:nvPr/>
        </p:nvSpPr>
        <p:spPr>
          <a:xfrm>
            <a:off x="4641280" y="2385178"/>
            <a:ext cx="2318891" cy="347077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19A3422D-28E4-DE22-3EBA-159708F439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179629"/>
              </p:ext>
            </p:extLst>
          </p:nvPr>
        </p:nvGraphicFramePr>
        <p:xfrm>
          <a:off x="-11302" y="3220298"/>
          <a:ext cx="5611495" cy="5270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15695">
                  <a:extLst>
                    <a:ext uri="{9D8B030D-6E8A-4147-A177-3AD203B41FA5}">
                      <a16:colId xmlns:a16="http://schemas.microsoft.com/office/drawing/2014/main" val="3043845411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00471606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480581518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2207722031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2010303626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4103330319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3654900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Drug Name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MAE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MSE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RMSE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R2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RMSLE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MAPE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6901652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 err="1">
                          <a:effectLst/>
                        </a:rPr>
                        <a:t>Carmustine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0.53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0.41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0.64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0.55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0.09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0.09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08016875"/>
                  </a:ext>
                </a:extLst>
              </a:tr>
              <a:tr h="17970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Temozolomide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0.45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0.32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0.57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0.64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0.08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0.08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12693292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B8AA1AE4-7768-E95C-3E90-FBB3C93EBAE6}"/>
              </a:ext>
            </a:extLst>
          </p:cNvPr>
          <p:cNvSpPr txBox="1"/>
          <p:nvPr/>
        </p:nvSpPr>
        <p:spPr>
          <a:xfrm>
            <a:off x="609600" y="3886200"/>
            <a:ext cx="2914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for Repurposing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59293AD-FEEA-F08E-3218-C25A4E4F376D}"/>
              </a:ext>
            </a:extLst>
          </p:cNvPr>
          <p:cNvSpPr/>
          <p:nvPr/>
        </p:nvSpPr>
        <p:spPr>
          <a:xfrm>
            <a:off x="4641280" y="1897134"/>
            <a:ext cx="2318891" cy="391657"/>
          </a:xfrm>
          <a:prstGeom prst="roundRect">
            <a:avLst/>
          </a:prstGeom>
          <a:solidFill>
            <a:schemeClr val="accent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6C2A70-37E6-3068-AADD-279C676012FE}"/>
              </a:ext>
            </a:extLst>
          </p:cNvPr>
          <p:cNvSpPr txBox="1"/>
          <p:nvPr/>
        </p:nvSpPr>
        <p:spPr>
          <a:xfrm>
            <a:off x="8515350" y="0"/>
            <a:ext cx="381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| Methodology | Results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1DDC8384-EB6C-4D37-F03C-3B22DECC08C8}"/>
              </a:ext>
            </a:extLst>
          </p:cNvPr>
          <p:cNvSpPr/>
          <p:nvPr/>
        </p:nvSpPr>
        <p:spPr>
          <a:xfrm>
            <a:off x="10229850" y="1353983"/>
            <a:ext cx="1865359" cy="5248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Drug Screening Experiment 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383F6802-457C-216D-7D32-05530CB5BB31}"/>
              </a:ext>
            </a:extLst>
          </p:cNvPr>
          <p:cNvSpPr/>
          <p:nvPr/>
        </p:nvSpPr>
        <p:spPr>
          <a:xfrm>
            <a:off x="10229850" y="2062819"/>
            <a:ext cx="1865359" cy="5248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Drug Repurposing Experiment </a:t>
            </a:r>
          </a:p>
        </p:txBody>
      </p:sp>
    </p:spTree>
    <p:extLst>
      <p:ext uri="{BB962C8B-B14F-4D97-AF65-F5344CB8AC3E}">
        <p14:creationId xmlns:p14="http://schemas.microsoft.com/office/powerpoint/2010/main" val="2465710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3" presetClass="exit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4" grpId="2" animBg="1"/>
      <p:bldP spid="14" grpId="3" animBg="1"/>
      <p:bldP spid="15" grpId="0" animBg="1"/>
      <p:bldP spid="15" grpId="1" animBg="1"/>
      <p:bldP spid="19" grpId="0"/>
      <p:bldP spid="19" grpId="1"/>
      <p:bldP spid="21" grpId="0" animBg="1"/>
      <p:bldP spid="21" grpId="1" animBg="1"/>
      <p:bldP spid="22" grpId="0" animBg="1"/>
      <p:bldP spid="22" grpId="1" animBg="1"/>
      <p:bldP spid="24" grpId="0"/>
      <p:bldP spid="24" grpId="1"/>
      <p:bldP spid="25" grpId="0" animBg="1"/>
      <p:bldP spid="25" grpId="1" animBg="1"/>
      <p:bldP spid="28" grpId="0" animBg="1"/>
      <p:bldP spid="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Chart, box and whisker chart&#10;&#10;Description automatically generated">
            <a:extLst>
              <a:ext uri="{FF2B5EF4-FFF2-40B4-BE49-F238E27FC236}">
                <a16:creationId xmlns:a16="http://schemas.microsoft.com/office/drawing/2014/main" id="{0D272FE3-DE77-4B5F-5774-CE8B32723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04218"/>
            <a:ext cx="6547409" cy="250002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2A51E-13CE-0F18-C377-556A3CC1E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2009" y="6442849"/>
            <a:ext cx="2743200" cy="365125"/>
          </a:xfrm>
        </p:spPr>
        <p:txBody>
          <a:bodyPr/>
          <a:lstStyle/>
          <a:p>
            <a:fld id="{5FD2AFEF-A101-7D45-A6CF-EA118E07B539}" type="slidenum">
              <a:rPr lang="en-US" sz="1400" smtClean="0">
                <a:solidFill>
                  <a:schemeClr val="bg1"/>
                </a:solidFill>
              </a:rPr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947B24F-E384-16CB-AE6B-D9C56B478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745" y="3220298"/>
            <a:ext cx="8905953" cy="320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D98E5A-4BA4-B463-D4D9-8BF430F7D1DD}"/>
              </a:ext>
            </a:extLst>
          </p:cNvPr>
          <p:cNvSpPr txBox="1"/>
          <p:nvPr/>
        </p:nvSpPr>
        <p:spPr>
          <a:xfrm>
            <a:off x="5029200" y="6366649"/>
            <a:ext cx="3848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Impact of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MedvAIsor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9D3691D-6754-4E3E-E3B3-DF25101A97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54" y="1510456"/>
            <a:ext cx="5364155" cy="16907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AAD5B42-CFED-A1F5-6DD8-3DFFEE8CE3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050" y="-43669"/>
            <a:ext cx="6170295" cy="169079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CE4B845-06E0-25DD-D7C2-93411372130D}"/>
              </a:ext>
            </a:extLst>
          </p:cNvPr>
          <p:cNvSpPr txBox="1"/>
          <p:nvPr/>
        </p:nvSpPr>
        <p:spPr>
          <a:xfrm>
            <a:off x="6915150" y="3220298"/>
            <a:ext cx="1866900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01600" prst="riblet"/>
            <a:bevelB w="114300" prst="artDeco"/>
          </a:sp3d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Individualized Drug Repurposing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03B0F9-3AD1-F7FC-0D66-7503550DB648}"/>
              </a:ext>
            </a:extLst>
          </p:cNvPr>
          <p:cNvSpPr txBox="1"/>
          <p:nvPr/>
        </p:nvSpPr>
        <p:spPr>
          <a:xfrm>
            <a:off x="468844" y="857887"/>
            <a:ext cx="3245906" cy="646331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softEdge rad="0"/>
          </a:effectLst>
          <a:scene3d>
            <a:camera prst="orthographicFront"/>
            <a:lightRig rig="threePt" dir="t"/>
          </a:scene3d>
          <a:sp3d>
            <a:bevelT w="101600" prst="riblet"/>
          </a:sp3d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Drug recommendation for individualized treatment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70BB1E-1A3A-E81C-44CB-0FD6C7B20153}"/>
              </a:ext>
            </a:extLst>
          </p:cNvPr>
          <p:cNvSpPr txBox="1"/>
          <p:nvPr/>
        </p:nvSpPr>
        <p:spPr>
          <a:xfrm>
            <a:off x="90156" y="4123614"/>
            <a:ext cx="31835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you…..</a:t>
            </a:r>
          </a:p>
        </p:txBody>
      </p:sp>
      <p:pic>
        <p:nvPicPr>
          <p:cNvPr id="23" name="Picture 22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46EC3015-F429-7C2C-CB72-0DABB6C32C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449" y="4786803"/>
            <a:ext cx="1439714" cy="153064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008E602-7B89-B80F-D980-C03099A4AAF3}"/>
              </a:ext>
            </a:extLst>
          </p:cNvPr>
          <p:cNvSpPr txBox="1"/>
          <p:nvPr/>
        </p:nvSpPr>
        <p:spPr>
          <a:xfrm>
            <a:off x="11534426" y="6054467"/>
            <a:ext cx="93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8"/>
              </a:rPr>
              <a:t>Demo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0F04B8-1C3A-0457-C73D-72AB45B83F05}"/>
              </a:ext>
            </a:extLst>
          </p:cNvPr>
          <p:cNvSpPr txBox="1"/>
          <p:nvPr/>
        </p:nvSpPr>
        <p:spPr>
          <a:xfrm>
            <a:off x="10418445" y="6061303"/>
            <a:ext cx="1523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9"/>
              </a:rPr>
              <a:t>Sample GE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0BC5563-D0BF-6CDE-CDEB-77AAAA936D3A}"/>
              </a:ext>
            </a:extLst>
          </p:cNvPr>
          <p:cNvSpPr txBox="1"/>
          <p:nvPr/>
        </p:nvSpPr>
        <p:spPr>
          <a:xfrm>
            <a:off x="9620250" y="0"/>
            <a:ext cx="2571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Innovation | Impact</a:t>
            </a:r>
          </a:p>
        </p:txBody>
      </p:sp>
    </p:spTree>
    <p:extLst>
      <p:ext uri="{BB962C8B-B14F-4D97-AF65-F5344CB8AC3E}">
        <p14:creationId xmlns:p14="http://schemas.microsoft.com/office/powerpoint/2010/main" val="246880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8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7" grpId="0" animBg="1"/>
      <p:bldP spid="20" grpId="0" animBg="1"/>
      <p:bldP spid="21" grpId="0"/>
      <p:bldP spid="24" grpId="0"/>
      <p:bldP spid="2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6301</TotalTime>
  <Words>299</Words>
  <Application>Microsoft Macintosh PowerPoint</Application>
  <PresentationFormat>Widescreen</PresentationFormat>
  <Paragraphs>148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&amp; ML for Drug Development and Repurposing for Precision Oncology</dc:title>
  <dc:creator>Rahul Sharma</dc:creator>
  <cp:lastModifiedBy>Rahul Sharma</cp:lastModifiedBy>
  <cp:revision>19</cp:revision>
  <dcterms:created xsi:type="dcterms:W3CDTF">2022-07-24T16:50:27Z</dcterms:created>
  <dcterms:modified xsi:type="dcterms:W3CDTF">2022-08-10T19:10:24Z</dcterms:modified>
</cp:coreProperties>
</file>

<file path=docProps/thumbnail.jpeg>
</file>